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8" r:id="rId4"/>
    <p:sldId id="267" r:id="rId5"/>
    <p:sldId id="265" r:id="rId6"/>
    <p:sldId id="266" r:id="rId7"/>
    <p:sldId id="264" r:id="rId8"/>
    <p:sldId id="262" r:id="rId9"/>
    <p:sldId id="261" r:id="rId10"/>
    <p:sldId id="260" r:id="rId11"/>
    <p:sldId id="259" r:id="rId12"/>
    <p:sldId id="263" r:id="rId13"/>
    <p:sldId id="258" r:id="rId14"/>
    <p:sldId id="257" r:id="rId15"/>
    <p:sldId id="270" r:id="rId16"/>
    <p:sldId id="275" r:id="rId17"/>
    <p:sldId id="27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33ABCB-1AC6-49FF-BA08-C2611727F59F}"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111496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3ABCB-1AC6-49FF-BA08-C2611727F59F}"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345863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3ABCB-1AC6-49FF-BA08-C2611727F59F}"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26203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3ABCB-1AC6-49FF-BA08-C2611727F59F}"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167905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3ABCB-1AC6-49FF-BA08-C2611727F59F}"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49052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33ABCB-1AC6-49FF-BA08-C2611727F59F}"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1378376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33ABCB-1AC6-49FF-BA08-C2611727F59F}"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32958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33ABCB-1AC6-49FF-BA08-C2611727F59F}"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391134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3ABCB-1AC6-49FF-BA08-C2611727F59F}"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87909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3ABCB-1AC6-49FF-BA08-C2611727F59F}"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333254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3ABCB-1AC6-49FF-BA08-C2611727F59F}"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FDDC3-4256-4446-BF40-EA7AF23BC3CC}" type="slidenum">
              <a:rPr lang="en-US" smtClean="0"/>
              <a:t>‹#›</a:t>
            </a:fld>
            <a:endParaRPr lang="en-US"/>
          </a:p>
        </p:txBody>
      </p:sp>
    </p:spTree>
    <p:extLst>
      <p:ext uri="{BB962C8B-B14F-4D97-AF65-F5344CB8AC3E}">
        <p14:creationId xmlns:p14="http://schemas.microsoft.com/office/powerpoint/2010/main" val="109532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3ABCB-1AC6-49FF-BA08-C2611727F59F}" type="datetimeFigureOut">
              <a:rPr lang="en-US" smtClean="0"/>
              <a:t>9/11/2023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FDDC3-4256-4446-BF40-EA7AF23BC3CC}" type="slidenum">
              <a:rPr lang="en-US" smtClean="0"/>
              <a:t>‹#›</a:t>
            </a:fld>
            <a:endParaRPr lang="en-US"/>
          </a:p>
        </p:txBody>
      </p:sp>
    </p:spTree>
    <p:extLst>
      <p:ext uri="{BB962C8B-B14F-4D97-AF65-F5344CB8AC3E}">
        <p14:creationId xmlns:p14="http://schemas.microsoft.com/office/powerpoint/2010/main" val="131303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4419600" cy="4343400"/>
          </a:xfrm>
        </p:spPr>
        <p:txBody>
          <a:bodyPr>
            <a:normAutofit fontScale="90000"/>
          </a:bodyPr>
          <a:lstStyle/>
          <a:p>
            <a:r>
              <a:rPr lang="en-US">
                <a:solidFill>
                  <a:srgbClr val="FF0000"/>
                </a:solidFill>
              </a:rPr>
              <a:t>Vì sao khi đau ở một bộ phận nào đó trong cơ thể thì một số phần khác hoặc cả cơ thể cũng bị ảnh hưởng theo?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38200"/>
            <a:ext cx="36195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18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411162"/>
          </a:xfrm>
        </p:spPr>
        <p:txBody>
          <a:bodyPr>
            <a:normAutofit fontScale="90000"/>
          </a:bodyPr>
          <a:lstStyle/>
          <a:p>
            <a:r>
              <a:rPr lang="en-US" sz="3200"/>
              <a:t>2.Các hệ cơ quan</a:t>
            </a:r>
          </a:p>
        </p:txBody>
      </p:sp>
      <p:sp>
        <p:nvSpPr>
          <p:cNvPr id="3" name="Content Placeholder 2"/>
          <p:cNvSpPr>
            <a:spLocks noGrp="1"/>
          </p:cNvSpPr>
          <p:nvPr>
            <p:ph idx="1"/>
          </p:nvPr>
        </p:nvSpPr>
        <p:spPr>
          <a:xfrm>
            <a:off x="304800" y="609600"/>
            <a:ext cx="8534400" cy="533400"/>
          </a:xfrm>
        </p:spPr>
        <p:txBody>
          <a:bodyPr>
            <a:normAutofit lnSpcReduction="10000"/>
          </a:bodyPr>
          <a:lstStyle/>
          <a:p>
            <a:pPr marL="0" indent="0">
              <a:buNone/>
            </a:pPr>
            <a:r>
              <a:rPr lang="en-US"/>
              <a:t>Bảng 2: Thành phần chức năng của các hệ cơ quan</a:t>
            </a:r>
          </a:p>
        </p:txBody>
      </p:sp>
      <p:graphicFrame>
        <p:nvGraphicFramePr>
          <p:cNvPr id="4" name="Table 3"/>
          <p:cNvGraphicFramePr>
            <a:graphicFrameLocks noGrp="1"/>
          </p:cNvGraphicFramePr>
          <p:nvPr>
            <p:extLst>
              <p:ext uri="{D42A27DB-BD31-4B8C-83A1-F6EECF244321}">
                <p14:modId xmlns:p14="http://schemas.microsoft.com/office/powerpoint/2010/main" val="2240232038"/>
              </p:ext>
            </p:extLst>
          </p:nvPr>
        </p:nvGraphicFramePr>
        <p:xfrm>
          <a:off x="152400" y="1295400"/>
          <a:ext cx="8763000" cy="5361551"/>
        </p:xfrm>
        <a:graphic>
          <a:graphicData uri="http://schemas.openxmlformats.org/drawingml/2006/table">
            <a:tbl>
              <a:tblPr firstRow="1" firstCol="1" lastRow="1" lastCol="1" bandRow="1" bandCol="1">
                <a:tableStyleId>{5C22544A-7EE6-4342-B048-85BDC9FD1C3A}</a:tableStyleId>
              </a:tblPr>
              <a:tblGrid>
                <a:gridCol w="1839642">
                  <a:extLst>
                    <a:ext uri="{9D8B030D-6E8A-4147-A177-3AD203B41FA5}">
                      <a16:colId xmlns:a16="http://schemas.microsoft.com/office/drawing/2014/main" val="20000"/>
                    </a:ext>
                  </a:extLst>
                </a:gridCol>
                <a:gridCol w="2351359">
                  <a:extLst>
                    <a:ext uri="{9D8B030D-6E8A-4147-A177-3AD203B41FA5}">
                      <a16:colId xmlns:a16="http://schemas.microsoft.com/office/drawing/2014/main" val="20001"/>
                    </a:ext>
                  </a:extLst>
                </a:gridCol>
                <a:gridCol w="4571999">
                  <a:extLst>
                    <a:ext uri="{9D8B030D-6E8A-4147-A177-3AD203B41FA5}">
                      <a16:colId xmlns:a16="http://schemas.microsoft.com/office/drawing/2014/main" val="20002"/>
                    </a:ext>
                  </a:extLst>
                </a:gridCol>
              </a:tblGrid>
              <a:tr h="643874">
                <a:tc>
                  <a:txBody>
                    <a:bodyPr/>
                    <a:lstStyle/>
                    <a:p>
                      <a:pPr algn="ctr">
                        <a:lnSpc>
                          <a:spcPct val="115000"/>
                        </a:lnSpc>
                        <a:spcAft>
                          <a:spcPts val="0"/>
                        </a:spcAft>
                      </a:pPr>
                      <a:r>
                        <a:rPr lang="en-US" sz="1800" b="1">
                          <a:solidFill>
                            <a:schemeClr val="tx1"/>
                          </a:solidFill>
                          <a:effectLst/>
                        </a:rPr>
                        <a:t>Hệ cơ quan</a:t>
                      </a:r>
                      <a:endParaRPr lang="en-US" sz="1800" b="1">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800" b="1">
                          <a:solidFill>
                            <a:schemeClr val="tx1"/>
                          </a:solidFill>
                          <a:effectLst/>
                        </a:rPr>
                        <a:t>Các cơ quan trong từng hệ cơ quan</a:t>
                      </a:r>
                      <a:endParaRPr lang="en-US" sz="1800" b="1">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800" b="1">
                          <a:solidFill>
                            <a:schemeClr val="tx1"/>
                          </a:solidFill>
                          <a:effectLst/>
                        </a:rPr>
                        <a:t>Chức năng của hệ cơ quan</a:t>
                      </a:r>
                      <a:endParaRPr lang="en-US" sz="1800" b="1">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1519">
                <a:tc>
                  <a:txBody>
                    <a:bodyPr/>
                    <a:lstStyle/>
                    <a:p>
                      <a:pPr algn="just">
                        <a:lnSpc>
                          <a:spcPct val="115000"/>
                        </a:lnSpc>
                        <a:spcAft>
                          <a:spcPts val="0"/>
                        </a:spcAft>
                      </a:pPr>
                      <a:r>
                        <a:rPr lang="en-US" sz="1800" b="0">
                          <a:solidFill>
                            <a:schemeClr val="tx1"/>
                          </a:solidFill>
                          <a:effectLst/>
                        </a:rPr>
                        <a:t>Hệ vận động</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1800" b="0">
                          <a:solidFill>
                            <a:schemeClr val="tx1"/>
                          </a:solidFill>
                          <a:effectLst/>
                        </a:rPr>
                        <a:t>Cơ và xương</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1800" b="0">
                          <a:solidFill>
                            <a:schemeClr val="tx1"/>
                          </a:solidFill>
                          <a:effectLst/>
                        </a:rPr>
                        <a:t>Nâng đỡ và vận động cơ thể</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643874">
                <a:tc>
                  <a:txBody>
                    <a:bodyPr/>
                    <a:lstStyle/>
                    <a:p>
                      <a:pPr algn="just">
                        <a:lnSpc>
                          <a:spcPct val="115000"/>
                        </a:lnSpc>
                        <a:spcAft>
                          <a:spcPts val="0"/>
                        </a:spcAft>
                      </a:pPr>
                      <a:r>
                        <a:rPr lang="en-US" sz="1800" b="0">
                          <a:solidFill>
                            <a:schemeClr val="tx1"/>
                          </a:solidFill>
                          <a:effectLst/>
                        </a:rPr>
                        <a:t>Hệ tiêu hóa</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pPr>
                      <a:r>
                        <a:rPr lang="en-US" sz="1800" b="0">
                          <a:solidFill>
                            <a:schemeClr val="tx1"/>
                          </a:solidFill>
                          <a:effectLst/>
                        </a:rPr>
                        <a:t>Miệng, ống tiêu hóa và các tuyến tiêu hóa</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pPr>
                      <a:r>
                        <a:rPr lang="en-US" sz="1800" b="0">
                          <a:solidFill>
                            <a:schemeClr val="tx1"/>
                          </a:solidFill>
                          <a:effectLst/>
                        </a:rPr>
                        <a:t>Tiếp nhận và biến đổi thức ăn thành chất dinh dưỡng cung cấp cho cơ thể</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981533">
                <a:tc>
                  <a:txBody>
                    <a:bodyPr/>
                    <a:lstStyle/>
                    <a:p>
                      <a:pPr algn="just">
                        <a:lnSpc>
                          <a:spcPct val="115000"/>
                        </a:lnSpc>
                        <a:spcAft>
                          <a:spcPts val="0"/>
                        </a:spcAft>
                      </a:pPr>
                      <a:r>
                        <a:rPr lang="en-US" sz="1800" b="0">
                          <a:solidFill>
                            <a:schemeClr val="tx1"/>
                          </a:solidFill>
                          <a:effectLst/>
                        </a:rPr>
                        <a:t>Hệ tuần hoàn</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1800" b="0">
                          <a:solidFill>
                            <a:schemeClr val="tx1"/>
                          </a:solidFill>
                          <a:effectLst/>
                        </a:rPr>
                        <a:t>Tim và hệ mạch</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1800" b="0">
                          <a:solidFill>
                            <a:schemeClr val="tx1"/>
                          </a:solidFill>
                          <a:effectLst/>
                        </a:rPr>
                        <a:t>Vận chuyển chất dinh dưỡng, O</a:t>
                      </a:r>
                      <a:r>
                        <a:rPr lang="en-US" sz="1800" b="0" baseline="-25000">
                          <a:solidFill>
                            <a:schemeClr val="tx1"/>
                          </a:solidFill>
                          <a:effectLst/>
                        </a:rPr>
                        <a:t>2</a:t>
                      </a:r>
                      <a:r>
                        <a:rPr lang="en-US" sz="1800" b="0">
                          <a:solidFill>
                            <a:schemeClr val="tx1"/>
                          </a:solidFill>
                          <a:effectLst/>
                        </a:rPr>
                        <a:t> tới các tế bào và vận chuyển chất thải, CO</a:t>
                      </a:r>
                      <a:r>
                        <a:rPr lang="en-US" sz="1800" b="0" baseline="-25000">
                          <a:solidFill>
                            <a:schemeClr val="tx1"/>
                          </a:solidFill>
                          <a:effectLst/>
                        </a:rPr>
                        <a:t>2</a:t>
                      </a:r>
                      <a:r>
                        <a:rPr lang="en-US" sz="1800" b="0">
                          <a:solidFill>
                            <a:schemeClr val="tx1"/>
                          </a:solidFill>
                          <a:effectLst/>
                        </a:rPr>
                        <a:t> từ tế bào tới cơ quan bài tiết</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643874">
                <a:tc>
                  <a:txBody>
                    <a:bodyPr/>
                    <a:lstStyle/>
                    <a:p>
                      <a:pPr algn="just">
                        <a:lnSpc>
                          <a:spcPct val="115000"/>
                        </a:lnSpc>
                        <a:spcAft>
                          <a:spcPts val="0"/>
                        </a:spcAft>
                      </a:pPr>
                      <a:r>
                        <a:rPr lang="en-US" sz="1800" b="0">
                          <a:solidFill>
                            <a:schemeClr val="tx1"/>
                          </a:solidFill>
                          <a:effectLst/>
                        </a:rPr>
                        <a:t>Hệ hô hấp</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15000"/>
                        </a:lnSpc>
                        <a:spcAft>
                          <a:spcPts val="0"/>
                        </a:spcAft>
                      </a:pPr>
                      <a:r>
                        <a:rPr lang="en-US" sz="1800" b="0">
                          <a:solidFill>
                            <a:schemeClr val="tx1"/>
                          </a:solidFill>
                          <a:effectLst/>
                        </a:rPr>
                        <a:t>Mũi, khí quản, phế quản và 2 lá phổi</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15000"/>
                        </a:lnSpc>
                        <a:spcAft>
                          <a:spcPts val="0"/>
                        </a:spcAft>
                      </a:pPr>
                      <a:r>
                        <a:rPr lang="en-US" sz="1800" b="0">
                          <a:solidFill>
                            <a:schemeClr val="tx1"/>
                          </a:solidFill>
                          <a:effectLst/>
                        </a:rPr>
                        <a:t>Thực hiện trao đổi khí O</a:t>
                      </a:r>
                      <a:r>
                        <a:rPr lang="en-US" sz="1800" b="0" baseline="-25000">
                          <a:solidFill>
                            <a:schemeClr val="tx1"/>
                          </a:solidFill>
                          <a:effectLst/>
                        </a:rPr>
                        <a:t>2</a:t>
                      </a:r>
                      <a:r>
                        <a:rPr lang="en-US" sz="1800" b="0">
                          <a:solidFill>
                            <a:schemeClr val="tx1"/>
                          </a:solidFill>
                          <a:effectLst/>
                        </a:rPr>
                        <a:t>, CO</a:t>
                      </a:r>
                      <a:r>
                        <a:rPr lang="en-US" sz="1800" b="0" baseline="-25000">
                          <a:solidFill>
                            <a:schemeClr val="tx1"/>
                          </a:solidFill>
                          <a:effectLst/>
                        </a:rPr>
                        <a:t>2</a:t>
                      </a:r>
                      <a:r>
                        <a:rPr lang="en-US" sz="1800" b="0">
                          <a:solidFill>
                            <a:schemeClr val="tx1"/>
                          </a:solidFill>
                          <a:effectLst/>
                        </a:rPr>
                        <a:t> giữa </a:t>
                      </a:r>
                    </a:p>
                    <a:p>
                      <a:pPr algn="just">
                        <a:lnSpc>
                          <a:spcPct val="115000"/>
                        </a:lnSpc>
                        <a:spcAft>
                          <a:spcPts val="0"/>
                        </a:spcAft>
                      </a:pPr>
                      <a:r>
                        <a:rPr lang="en-US" sz="1800" b="0">
                          <a:solidFill>
                            <a:schemeClr val="tx1"/>
                          </a:solidFill>
                          <a:effectLst/>
                        </a:rPr>
                        <a:t>cơ thể và môi trường.</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4"/>
                  </a:ext>
                </a:extLst>
              </a:tr>
              <a:tr h="643874">
                <a:tc>
                  <a:txBody>
                    <a:bodyPr/>
                    <a:lstStyle/>
                    <a:p>
                      <a:pPr algn="just">
                        <a:lnSpc>
                          <a:spcPct val="115000"/>
                        </a:lnSpc>
                        <a:spcAft>
                          <a:spcPts val="0"/>
                        </a:spcAft>
                      </a:pPr>
                      <a:r>
                        <a:rPr lang="en-US" sz="1800" b="0">
                          <a:solidFill>
                            <a:schemeClr val="tx1"/>
                          </a:solidFill>
                          <a:effectLst/>
                        </a:rPr>
                        <a:t>Hệ bài tiết</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just">
                        <a:lnSpc>
                          <a:spcPct val="115000"/>
                        </a:lnSpc>
                        <a:spcAft>
                          <a:spcPts val="0"/>
                        </a:spcAft>
                      </a:pPr>
                      <a:r>
                        <a:rPr lang="en-US" sz="1800" b="0">
                          <a:solidFill>
                            <a:schemeClr val="tx1"/>
                          </a:solidFill>
                          <a:effectLst/>
                        </a:rPr>
                        <a:t>Thận, ống dẫn nước tiểu và bóng đái</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just">
                        <a:lnSpc>
                          <a:spcPct val="115000"/>
                        </a:lnSpc>
                        <a:spcAft>
                          <a:spcPts val="0"/>
                        </a:spcAft>
                      </a:pPr>
                      <a:r>
                        <a:rPr lang="en-US" sz="1800" b="0">
                          <a:solidFill>
                            <a:schemeClr val="tx1"/>
                          </a:solidFill>
                          <a:effectLst/>
                        </a:rPr>
                        <a:t>Bài tiết nước tiểu</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5"/>
                  </a:ext>
                </a:extLst>
              </a:tr>
              <a:tr h="1483003">
                <a:tc>
                  <a:txBody>
                    <a:bodyPr/>
                    <a:lstStyle/>
                    <a:p>
                      <a:pPr algn="just">
                        <a:lnSpc>
                          <a:spcPct val="115000"/>
                        </a:lnSpc>
                        <a:spcAft>
                          <a:spcPts val="0"/>
                        </a:spcAft>
                      </a:pPr>
                      <a:r>
                        <a:rPr lang="en-US" sz="1800" b="0">
                          <a:solidFill>
                            <a:schemeClr val="tx1"/>
                          </a:solidFill>
                          <a:effectLst/>
                        </a:rPr>
                        <a:t>Hệ thần kinh và hệ nội tiết</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en-US" sz="1800" b="0">
                          <a:solidFill>
                            <a:schemeClr val="tx1"/>
                          </a:solidFill>
                          <a:effectLst/>
                        </a:rPr>
                        <a:t>Não, tủy sống, dây thần kinh và hạch thần kinh</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en-US" sz="1800" b="0">
                          <a:solidFill>
                            <a:schemeClr val="tx1"/>
                          </a:solidFill>
                          <a:effectLst/>
                        </a:rPr>
                        <a:t>Tiếp nhận và trả lời kích thích của môi trường, điều hòa hoạt động các cơ quan. Làm cho cơ thể là một khối thống nhất. Giúp cơ thể thích nghi với môi trường.</a:t>
                      </a:r>
                      <a:endParaRPr lang="en-US" sz="18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7989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solidFill>
                  <a:srgbClr val="FF0000"/>
                </a:solidFill>
              </a:rPr>
              <a:t>?Ngoài các cơ quan trên, trong cơ thể còn có hệ cơ quan nào ?</a:t>
            </a:r>
          </a:p>
        </p:txBody>
      </p:sp>
      <p:sp>
        <p:nvSpPr>
          <p:cNvPr id="3" name="Content Placeholder 2"/>
          <p:cNvSpPr>
            <a:spLocks noGrp="1"/>
          </p:cNvSpPr>
          <p:nvPr>
            <p:ph idx="1"/>
          </p:nvPr>
        </p:nvSpPr>
        <p:spPr>
          <a:xfrm>
            <a:off x="457200" y="1600201"/>
            <a:ext cx="8229600" cy="457200"/>
          </a:xfrm>
        </p:spPr>
        <p:txBody>
          <a:bodyPr>
            <a:normAutofit fontScale="92500" lnSpcReduction="20000"/>
          </a:bodyPr>
          <a:lstStyle/>
          <a:p>
            <a:pPr marL="0" indent="0">
              <a:buNone/>
            </a:pPr>
            <a:r>
              <a:rPr lang="en-US"/>
              <a:t>- Hệ sinh dục.                                    Hệ nội tiết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399"/>
            <a:ext cx="5867399"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5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sz="3200">
                <a:solidFill>
                  <a:srgbClr val="FF0000"/>
                </a:solidFill>
              </a:rPr>
              <a:t>?Khi bị bệnh ta có nên tin tưởng vào sự cúng vái hoặc chữa ở thầy lang để khỏi bệnh không? Tại sao?</a:t>
            </a:r>
          </a:p>
        </p:txBody>
      </p:sp>
      <p:sp>
        <p:nvSpPr>
          <p:cNvPr id="3" name="Content Placeholder 2"/>
          <p:cNvSpPr>
            <a:spLocks noGrp="1"/>
          </p:cNvSpPr>
          <p:nvPr>
            <p:ph idx="1"/>
          </p:nvPr>
        </p:nvSpPr>
        <p:spPr>
          <a:xfrm>
            <a:off x="457200" y="1600201"/>
            <a:ext cx="8229600" cy="2667000"/>
          </a:xfrm>
        </p:spPr>
        <p:txBody>
          <a:bodyPr/>
          <a:lstStyle/>
          <a:p>
            <a:pPr marL="0" indent="0">
              <a:buNone/>
            </a:pPr>
            <a:r>
              <a:rPr lang="en-US"/>
              <a:t>- Không nên, vì chỉ có thầy thuốc thật sự mới có đầy đủ những kiến thức về đặc điểm cấu tạo và chức năng sinh lí của cơ thể người trong mối quan hệ với môi trường từ đó có được chuẩn đoán đúng và điều trị bệnh hiệu quả.</a:t>
            </a:r>
          </a:p>
          <a:p>
            <a:pPr marL="0" indent="0">
              <a:buNone/>
            </a:pPr>
            <a:endParaRPr lang="en-US"/>
          </a:p>
        </p:txBody>
      </p:sp>
    </p:spTree>
    <p:extLst>
      <p:ext uri="{BB962C8B-B14F-4D97-AF65-F5344CB8AC3E}">
        <p14:creationId xmlns:p14="http://schemas.microsoft.com/office/powerpoint/2010/main" val="6944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563562"/>
          </a:xfrm>
        </p:spPr>
        <p:txBody>
          <a:bodyPr>
            <a:normAutofit fontScale="90000"/>
          </a:bodyPr>
          <a:lstStyle/>
          <a:p>
            <a:r>
              <a:rPr lang="en-US"/>
              <a:t>II.</a:t>
            </a:r>
            <a:r>
              <a:rPr lang="en-US" b="1"/>
              <a:t> Sự phối hợp hoạt động của các cơ quan</a:t>
            </a:r>
            <a:endParaRPr lang="en-US"/>
          </a:p>
        </p:txBody>
      </p:sp>
      <p:sp>
        <p:nvSpPr>
          <p:cNvPr id="3" name="Content Placeholder 2"/>
          <p:cNvSpPr>
            <a:spLocks noGrp="1"/>
          </p:cNvSpPr>
          <p:nvPr>
            <p:ph idx="1"/>
          </p:nvPr>
        </p:nvSpPr>
        <p:spPr>
          <a:xfrm>
            <a:off x="304800" y="685800"/>
            <a:ext cx="8229600" cy="1371600"/>
          </a:xfrm>
        </p:spPr>
        <p:txBody>
          <a:bodyPr>
            <a:normAutofit/>
          </a:bodyPr>
          <a:lstStyle/>
          <a:p>
            <a:pPr marL="0" indent="0">
              <a:buNone/>
            </a:pPr>
            <a:r>
              <a:rPr lang="en-US" sz="2800">
                <a:solidFill>
                  <a:srgbClr val="FF0000"/>
                </a:solidFill>
              </a:rPr>
              <a:t>?Dựa vào sơ đồ mối quan hệ qua lại giữa các hệ cơ quan trong cơ thể và trả lời câu hỏi: Mũi tên từ hệ thần kinh và hệ nội tiết tới các cơ quan nói lên điều gì?</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22" y="1981200"/>
            <a:ext cx="8996478" cy="467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780871"/>
            <a:ext cx="8763000" cy="1200329"/>
          </a:xfrm>
          <a:prstGeom prst="rect">
            <a:avLst/>
          </a:prstGeom>
          <a:solidFill>
            <a:srgbClr val="FFFF00"/>
          </a:solidFill>
        </p:spPr>
        <p:txBody>
          <a:bodyPr wrap="square">
            <a:spAutoFit/>
          </a:bodyPr>
          <a:lstStyle/>
          <a:p>
            <a:r>
              <a:rPr lang="vi-VN" sz="2400"/>
              <a:t>Các cơ quan trong cơ thể là một khối thống nhất, có sự phối hợp với nhau, cùng thực hiện chức năng sống. Sự phối hợp đó được thực hiện nhờ cơ chế thần kinh và cơ chế thể dịch</a:t>
            </a:r>
            <a:endParaRPr lang="en-US" sz="2400"/>
          </a:p>
        </p:txBody>
      </p:sp>
    </p:spTree>
    <p:extLst>
      <p:ext uri="{BB962C8B-B14F-4D97-AF65-F5344CB8AC3E}">
        <p14:creationId xmlns:p14="http://schemas.microsoft.com/office/powerpoint/2010/main" val="9363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r>
              <a:rPr lang="en-US"/>
              <a:t>II.</a:t>
            </a:r>
            <a:r>
              <a:rPr lang="en-US" b="1"/>
              <a:t> Sự phối hợp hoạt động của các cơ quan</a:t>
            </a:r>
            <a:endParaRPr lang="en-US"/>
          </a:p>
        </p:txBody>
      </p:sp>
      <p:sp>
        <p:nvSpPr>
          <p:cNvPr id="3" name="Content Placeholder 2"/>
          <p:cNvSpPr>
            <a:spLocks noGrp="1"/>
          </p:cNvSpPr>
          <p:nvPr>
            <p:ph idx="1"/>
          </p:nvPr>
        </p:nvSpPr>
        <p:spPr>
          <a:xfrm>
            <a:off x="457200" y="1600201"/>
            <a:ext cx="8229600" cy="2057400"/>
          </a:xfrm>
        </p:spPr>
        <p:txBody>
          <a:bodyPr/>
          <a:lstStyle/>
          <a:p>
            <a:pPr marL="0" indent="0">
              <a:buNone/>
            </a:pPr>
            <a:r>
              <a:rPr lang="en-US"/>
              <a:t>Các cơ quan trong cơ thể là một khối thống nhất, có sự phối hợp với nhau, cùng thực hiện chức năng sống. Sự phối hợp đó được thực hiện nhờ cơ chế thần kinh và cơ chế thể dịch</a:t>
            </a:r>
          </a:p>
        </p:txBody>
      </p:sp>
    </p:spTree>
    <p:extLst>
      <p:ext uri="{BB962C8B-B14F-4D97-AF65-F5344CB8AC3E}">
        <p14:creationId xmlns:p14="http://schemas.microsoft.com/office/powerpoint/2010/main" val="35050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Luyện tập</a:t>
            </a:r>
          </a:p>
        </p:txBody>
      </p:sp>
      <p:sp>
        <p:nvSpPr>
          <p:cNvPr id="3" name="Content Placeholder 2"/>
          <p:cNvSpPr>
            <a:spLocks noGrp="1"/>
          </p:cNvSpPr>
          <p:nvPr>
            <p:ph idx="1"/>
          </p:nvPr>
        </p:nvSpPr>
        <p:spPr/>
        <p:txBody>
          <a:bodyPr>
            <a:normAutofit fontScale="92500" lnSpcReduction="10000"/>
          </a:bodyPr>
          <a:lstStyle/>
          <a:p>
            <a:pPr marL="0" indent="0">
              <a:buNone/>
            </a:pPr>
            <a:r>
              <a:rPr lang="en-US"/>
              <a:t>Cho ví dụ và phân tích vai trò của hệ thần kinh trong sự điều hòa hoạt động của các hệ cơ quan trong cơ thể.</a:t>
            </a:r>
          </a:p>
          <a:p>
            <a:pPr marL="0" indent="0">
              <a:buNone/>
            </a:pPr>
            <a:r>
              <a:rPr lang="en-US"/>
              <a:t>-Khi bị tổn thương hệ thần kinh trung ương, tùy theo tổn thương ở phần nào mà bệnh nhân có thể bị ngưng tim (hệ tuần hoàn), ngưng thở (hệ hô hấp), liệt chi (hệ vận động) hoặc tiểu tiện, đại tiện không tự chủ ( hệ bài tiết, hệ tiêu hóa)-&gt; chứng tỏ hệ thần kinh điều hòa hoạt độngcác hệ cơ quan trong cơ thể.</a:t>
            </a:r>
          </a:p>
          <a:p>
            <a:pPr marL="0" indent="0">
              <a:buNone/>
            </a:pPr>
            <a:endParaRPr lang="en-US"/>
          </a:p>
          <a:p>
            <a:endParaRPr lang="en-US"/>
          </a:p>
        </p:txBody>
      </p:sp>
    </p:spTree>
    <p:extLst>
      <p:ext uri="{BB962C8B-B14F-4D97-AF65-F5344CB8AC3E}">
        <p14:creationId xmlns:p14="http://schemas.microsoft.com/office/powerpoint/2010/main" val="3697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Luyện tập</a:t>
            </a:r>
          </a:p>
        </p:txBody>
      </p:sp>
      <p:sp>
        <p:nvSpPr>
          <p:cNvPr id="3" name="Content Placeholder 2"/>
          <p:cNvSpPr>
            <a:spLocks noGrp="1"/>
          </p:cNvSpPr>
          <p:nvPr>
            <p:ph idx="1"/>
          </p:nvPr>
        </p:nvSpPr>
        <p:spPr/>
        <p:txBody>
          <a:bodyPr>
            <a:normAutofit fontScale="85000" lnSpcReduction="20000"/>
          </a:bodyPr>
          <a:lstStyle/>
          <a:p>
            <a:r>
              <a:rPr lang="vi-VN"/>
              <a:t>- Khi chạy, hệ vận động làm việc với cường độ lớn, lúc đó các hệ cơ quan khác cũng tăng cường hoạt động, nhịp tim tăng, mạch máu dãn, thở nhanh và sâu. mồ hôi tiết nhiều…. Điều đó chứng tỏ các hệ cơ quan trong cơ thể có sự phối hợp hoạt động dưới sự điều khiển của hệ thần kinh.</a:t>
            </a:r>
          </a:p>
          <a:p>
            <a:endParaRPr lang="vi-VN"/>
          </a:p>
          <a:p>
            <a:r>
              <a:rPr lang="vi-VN"/>
              <a:t>- Khi nước tiểu đầy bàng quang, bạn sẽ có cảm giác muốn đi tiểu, nếu như bạn đi tiểu ngay thì nước tiểu sẽ được đưa ra ngoài, còn nếu bạn chưa thể đi tiểu thì hệ thần kinh sẽ điều khiển cơ bàng quang co thắt lại để bạn không đi tiểu được.</a:t>
            </a:r>
            <a:endParaRPr lang="en-US"/>
          </a:p>
        </p:txBody>
      </p:sp>
    </p:spTree>
    <p:extLst>
      <p:ext uri="{BB962C8B-B14F-4D97-AF65-F5344CB8AC3E}">
        <p14:creationId xmlns:p14="http://schemas.microsoft.com/office/powerpoint/2010/main" val="142202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Vận dụng</a:t>
            </a:r>
          </a:p>
        </p:txBody>
      </p:sp>
      <p:sp>
        <p:nvSpPr>
          <p:cNvPr id="3" name="Content Placeholder 2"/>
          <p:cNvSpPr>
            <a:spLocks noGrp="1"/>
          </p:cNvSpPr>
          <p:nvPr>
            <p:ph idx="1"/>
          </p:nvPr>
        </p:nvSpPr>
        <p:spPr/>
        <p:txBody>
          <a:bodyPr/>
          <a:lstStyle/>
          <a:p>
            <a:pPr marL="0" indent="0">
              <a:buNone/>
            </a:pPr>
            <a:r>
              <a:rPr lang="en-US">
                <a:solidFill>
                  <a:srgbClr val="FF0000"/>
                </a:solidFill>
                <a:effectLst/>
              </a:rPr>
              <a:t>?Tại sao khi chỉ bị đau một bộ phận nào đó trong cơ thể nhưng ta vẫn thấy toàn cơ thể bị ảnh hưởng?</a:t>
            </a:r>
          </a:p>
          <a:p>
            <a:r>
              <a:rPr lang="en-US"/>
              <a:t>- Do cơ thể là một khối thống nhất của sự phối hợp hoạt động các cơ quan , các hệ cơ quan dưới sự điều hòa của hệ thần kinh và hệ nội tiết.</a:t>
            </a:r>
          </a:p>
          <a:p>
            <a:pPr marL="0" indent="0">
              <a:buNone/>
            </a:pPr>
            <a:endParaRPr lang="en-US"/>
          </a:p>
        </p:txBody>
      </p:sp>
    </p:spTree>
    <p:extLst>
      <p:ext uri="{BB962C8B-B14F-4D97-AF65-F5344CB8AC3E}">
        <p14:creationId xmlns:p14="http://schemas.microsoft.com/office/powerpoint/2010/main" val="42530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Dặn dò</a:t>
            </a:r>
          </a:p>
        </p:txBody>
      </p:sp>
      <p:sp>
        <p:nvSpPr>
          <p:cNvPr id="3" name="Content Placeholder 2"/>
          <p:cNvSpPr>
            <a:spLocks noGrp="1"/>
          </p:cNvSpPr>
          <p:nvPr>
            <p:ph idx="1"/>
          </p:nvPr>
        </p:nvSpPr>
        <p:spPr/>
        <p:txBody>
          <a:bodyPr/>
          <a:lstStyle/>
          <a:p>
            <a:r>
              <a:rPr lang="en-US"/>
              <a:t>Học bài, trả lời câu hỏi SGK .</a:t>
            </a:r>
          </a:p>
          <a:p>
            <a:r>
              <a:rPr lang="en-US"/>
              <a:t>Ôn tập lại cấu tạo tế bào thực vật.</a:t>
            </a:r>
          </a:p>
          <a:p>
            <a:endParaRPr lang="en-US"/>
          </a:p>
        </p:txBody>
      </p:sp>
    </p:spTree>
    <p:extLst>
      <p:ext uri="{BB962C8B-B14F-4D97-AF65-F5344CB8AC3E}">
        <p14:creationId xmlns:p14="http://schemas.microsoft.com/office/powerpoint/2010/main" val="231651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a:solidFill>
                  <a:srgbClr val="FF0000"/>
                </a:solidFill>
              </a:rPr>
              <a:t>CHƯƠNG I: KHÁI QUÁT VỀ CƠ THỂ NGƯỜI</a:t>
            </a:r>
          </a:p>
        </p:txBody>
      </p:sp>
      <p:sp>
        <p:nvSpPr>
          <p:cNvPr id="3" name="Subtitle 2"/>
          <p:cNvSpPr>
            <a:spLocks noGrp="1"/>
          </p:cNvSpPr>
          <p:nvPr>
            <p:ph type="subTitle" idx="1"/>
          </p:nvPr>
        </p:nvSpPr>
        <p:spPr>
          <a:xfrm>
            <a:off x="1371600" y="3429000"/>
            <a:ext cx="6400800" cy="762000"/>
          </a:xfrm>
        </p:spPr>
        <p:txBody>
          <a:bodyPr/>
          <a:lstStyle/>
          <a:p>
            <a:r>
              <a:rPr lang="en-US" b="1">
                <a:solidFill>
                  <a:schemeClr val="tx1"/>
                </a:solidFill>
              </a:rPr>
              <a:t>BÀI 2: CẤU TẠO CƠ THỂ NGƯỜI</a:t>
            </a:r>
          </a:p>
        </p:txBody>
      </p:sp>
    </p:spTree>
    <p:extLst>
      <p:ext uri="{BB962C8B-B14F-4D97-AF65-F5344CB8AC3E}">
        <p14:creationId xmlns:p14="http://schemas.microsoft.com/office/powerpoint/2010/main" val="56409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3855"/>
            <a:ext cx="8229600" cy="1143000"/>
          </a:xfrm>
        </p:spPr>
        <p:txBody>
          <a:bodyPr>
            <a:normAutofit fontScale="90000"/>
          </a:bodyPr>
          <a:lstStyle/>
          <a:p>
            <a:r>
              <a:rPr lang="en-US" b="1"/>
              <a:t>I.Cấu tạo</a:t>
            </a:r>
            <a:br>
              <a:rPr lang="en-US" sz="3600" b="1"/>
            </a:br>
            <a:r>
              <a:rPr lang="en-US" sz="3600"/>
              <a:t>1.Các phần cơ thể</a:t>
            </a:r>
          </a:p>
        </p:txBody>
      </p:sp>
      <p:sp>
        <p:nvSpPr>
          <p:cNvPr id="3" name="Content Placeholder 2"/>
          <p:cNvSpPr>
            <a:spLocks noGrp="1"/>
          </p:cNvSpPr>
          <p:nvPr>
            <p:ph idx="1"/>
          </p:nvPr>
        </p:nvSpPr>
        <p:spPr>
          <a:xfrm>
            <a:off x="256309" y="1219200"/>
            <a:ext cx="8915400" cy="1066800"/>
          </a:xfrm>
        </p:spPr>
        <p:txBody>
          <a:bodyPr>
            <a:normAutofit/>
          </a:bodyPr>
          <a:lstStyle/>
          <a:p>
            <a:pPr marL="0" indent="0">
              <a:buNone/>
            </a:pPr>
            <a:r>
              <a:rPr lang="en-US">
                <a:solidFill>
                  <a:srgbClr val="FF0000"/>
                </a:solidFill>
              </a:rPr>
              <a:t>?Quan hình 2.1 2.2, kết hợp với tự tìm hiểu bản thân, trả lời các câu hỏi SGK</a:t>
            </a:r>
            <a:r>
              <a:rPr lang="en-US"/>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8000999"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24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a:t>I.Cấu tạo</a:t>
            </a:r>
            <a:br>
              <a:rPr lang="en-US" b="1"/>
            </a:br>
            <a:r>
              <a:rPr lang="en-US" sz="3600"/>
              <a:t>1.Các phần cơ thể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4" y="1171222"/>
            <a:ext cx="4953000" cy="568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2895600" y="6324600"/>
            <a:ext cx="1447800" cy="3853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57254" y="6155975"/>
            <a:ext cx="1129145" cy="523220"/>
          </a:xfrm>
          <a:prstGeom prst="rect">
            <a:avLst/>
          </a:prstGeom>
          <a:noFill/>
        </p:spPr>
        <p:txBody>
          <a:bodyPr wrap="square" rtlCol="0">
            <a:spAutoFit/>
          </a:bodyPr>
          <a:lstStyle/>
          <a:p>
            <a:r>
              <a:rPr lang="en-US" sz="2800"/>
              <a:t>Chân</a:t>
            </a:r>
          </a:p>
        </p:txBody>
      </p:sp>
      <p:sp>
        <p:nvSpPr>
          <p:cNvPr id="8" name="TextBox 7"/>
          <p:cNvSpPr txBox="1"/>
          <p:nvPr/>
        </p:nvSpPr>
        <p:spPr>
          <a:xfrm>
            <a:off x="6019800" y="1600200"/>
            <a:ext cx="2743200" cy="2062103"/>
          </a:xfrm>
          <a:prstGeom prst="rect">
            <a:avLst/>
          </a:prstGeom>
          <a:noFill/>
        </p:spPr>
        <p:txBody>
          <a:bodyPr wrap="square" rtlCol="0">
            <a:spAutoFit/>
          </a:bodyPr>
          <a:lstStyle/>
          <a:p>
            <a:r>
              <a:rPr lang="en-US" sz="3200"/>
              <a:t>- Cơ thể gồm 3 phần: đầu, thân, chi (tay, chân).</a:t>
            </a:r>
          </a:p>
        </p:txBody>
      </p:sp>
    </p:spTree>
    <p:extLst>
      <p:ext uri="{BB962C8B-B14F-4D97-AF65-F5344CB8AC3E}">
        <p14:creationId xmlns:p14="http://schemas.microsoft.com/office/powerpoint/2010/main" val="391246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I.Cấu tạo</a:t>
            </a:r>
            <a:br>
              <a:rPr lang="en-US" b="1"/>
            </a:br>
            <a:r>
              <a:rPr lang="en-US" sz="3600"/>
              <a:t>1.Các phần cơ thể</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03" r="-4503"/>
          <a:stretch/>
        </p:blipFill>
        <p:spPr bwMode="auto">
          <a:xfrm>
            <a:off x="1905000" y="1744661"/>
            <a:ext cx="6019800" cy="509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7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I.Cấu tạo</a:t>
            </a:r>
            <a:br>
              <a:rPr lang="en-US" b="1"/>
            </a:br>
            <a:r>
              <a:rPr lang="en-US" sz="3600"/>
              <a:t>1.Các phần cơ thể</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250" t="21885" r="7986" b="61280"/>
          <a:stretch/>
        </p:blipFill>
        <p:spPr bwMode="auto">
          <a:xfrm>
            <a:off x="3207328" y="2119742"/>
            <a:ext cx="2287386" cy="108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261" r="1831"/>
          <a:stretch/>
        </p:blipFill>
        <p:spPr bwMode="auto">
          <a:xfrm>
            <a:off x="-14551" y="1524000"/>
            <a:ext cx="3124200" cy="471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Bracket 4"/>
          <p:cNvSpPr/>
          <p:nvPr/>
        </p:nvSpPr>
        <p:spPr>
          <a:xfrm>
            <a:off x="3124201" y="1941365"/>
            <a:ext cx="76200" cy="144433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ket 5"/>
          <p:cNvSpPr/>
          <p:nvPr/>
        </p:nvSpPr>
        <p:spPr>
          <a:xfrm>
            <a:off x="2752204" y="3385701"/>
            <a:ext cx="448197" cy="20296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0043" t="62834" r="2841" b="13730"/>
          <a:stretch/>
        </p:blipFill>
        <p:spPr bwMode="auto">
          <a:xfrm>
            <a:off x="3207328" y="3609104"/>
            <a:ext cx="2473033" cy="158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361" y="1433945"/>
            <a:ext cx="3352800" cy="525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29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I.Cấu tạo</a:t>
            </a:r>
            <a:br>
              <a:rPr lang="en-US" b="1"/>
            </a:br>
            <a:r>
              <a:rPr lang="en-US"/>
              <a:t>1.Các phần cơ thể</a:t>
            </a:r>
          </a:p>
        </p:txBody>
      </p:sp>
      <p:sp>
        <p:nvSpPr>
          <p:cNvPr id="3" name="Content Placeholder 2"/>
          <p:cNvSpPr>
            <a:spLocks noGrp="1"/>
          </p:cNvSpPr>
          <p:nvPr>
            <p:ph idx="1"/>
          </p:nvPr>
        </p:nvSpPr>
        <p:spPr/>
        <p:txBody>
          <a:bodyPr>
            <a:normAutofit fontScale="92500" lnSpcReduction="10000"/>
          </a:bodyPr>
          <a:lstStyle/>
          <a:p>
            <a:pPr marL="0" indent="0">
              <a:buNone/>
            </a:pPr>
            <a:r>
              <a:rPr lang="en-US"/>
              <a:t>- Cơ thể gồm 3 phần: đầu, thân, chi tay chân.</a:t>
            </a:r>
          </a:p>
          <a:p>
            <a:pPr marL="0" indent="0">
              <a:buNone/>
            </a:pPr>
            <a:r>
              <a:rPr lang="en-US"/>
              <a:t>+ Đầu gồm bộ não và các giác quan (tai, mắt, mũi, lưỡi), miệng.</a:t>
            </a:r>
          </a:p>
          <a:p>
            <a:pPr marL="0" indent="0">
              <a:buNone/>
            </a:pPr>
            <a:r>
              <a:rPr lang="en-US"/>
              <a:t>+Thân: Khoang bụng và khoang ngực ngăn cách nhau bởi cơ hoành</a:t>
            </a:r>
          </a:p>
          <a:p>
            <a:pPr marL="0" indent="0">
              <a:buNone/>
            </a:pPr>
            <a:r>
              <a:rPr lang="en-US"/>
              <a:t> Khoang ngực: chứa tim và phổi</a:t>
            </a:r>
          </a:p>
          <a:p>
            <a:pPr marL="0" indent="0">
              <a:buNone/>
            </a:pPr>
            <a:r>
              <a:rPr lang="en-US"/>
              <a:t> Khoang bụng chứa dạ dày, ruột non, ruột già, hậu môn, gan, tụy, thận, bóng đái.</a:t>
            </a:r>
          </a:p>
          <a:p>
            <a:pPr marL="0" indent="0">
              <a:buNone/>
            </a:pPr>
            <a:r>
              <a:rPr lang="en-US"/>
              <a:t>+ Chi tay chân</a:t>
            </a:r>
          </a:p>
        </p:txBody>
      </p:sp>
    </p:spTree>
    <p:extLst>
      <p:ext uri="{BB962C8B-B14F-4D97-AF65-F5344CB8AC3E}">
        <p14:creationId xmlns:p14="http://schemas.microsoft.com/office/powerpoint/2010/main" val="350074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a:t>2.Các hệ cơ quan</a:t>
            </a:r>
          </a:p>
        </p:txBody>
      </p:sp>
      <p:sp>
        <p:nvSpPr>
          <p:cNvPr id="3" name="Content Placeholder 2"/>
          <p:cNvSpPr>
            <a:spLocks noGrp="1"/>
          </p:cNvSpPr>
          <p:nvPr>
            <p:ph idx="1"/>
          </p:nvPr>
        </p:nvSpPr>
        <p:spPr>
          <a:xfrm>
            <a:off x="0" y="990600"/>
            <a:ext cx="9144000" cy="1066799"/>
          </a:xfrm>
        </p:spPr>
        <p:txBody>
          <a:bodyPr>
            <a:normAutofit/>
          </a:bodyPr>
          <a:lstStyle/>
          <a:p>
            <a:pPr marL="0" indent="0">
              <a:buNone/>
            </a:pPr>
            <a:r>
              <a:rPr lang="vi-VN" sz="2800">
                <a:solidFill>
                  <a:srgbClr val="FF0000"/>
                </a:solidFill>
              </a:rPr>
              <a:t>- Vận dụng kiến thức cũ,cho biết thế nào là hệ cơ</a:t>
            </a:r>
            <a:r>
              <a:rPr lang="en-US" sz="2800">
                <a:solidFill>
                  <a:srgbClr val="FF0000"/>
                </a:solidFill>
              </a:rPr>
              <a:t> </a:t>
            </a:r>
            <a:r>
              <a:rPr lang="vi-VN" sz="2800">
                <a:solidFill>
                  <a:srgbClr val="FF0000"/>
                </a:solidFill>
              </a:rPr>
              <a:t>quan?</a:t>
            </a:r>
          </a:p>
          <a:p>
            <a:pPr marL="0" indent="0">
              <a:buNone/>
            </a:pPr>
            <a:r>
              <a:rPr lang="vi-VN" sz="2800">
                <a:solidFill>
                  <a:srgbClr val="FF0000"/>
                </a:solidFill>
              </a:rPr>
              <a:t>- Cơ th</a:t>
            </a:r>
            <a:r>
              <a:rPr lang="en-US" sz="2800">
                <a:solidFill>
                  <a:srgbClr val="FF0000"/>
                </a:solidFill>
              </a:rPr>
              <a:t>ể</a:t>
            </a:r>
            <a:r>
              <a:rPr lang="vi-VN" sz="2800">
                <a:solidFill>
                  <a:srgbClr val="FF0000"/>
                </a:solidFill>
              </a:rPr>
              <a:t> người gồm có những hệ cơ quan nào?</a:t>
            </a:r>
          </a:p>
          <a:p>
            <a:pPr marL="0" indent="0">
              <a:buNone/>
            </a:pPr>
            <a:endParaRPr lang="en-US">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806825"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2362200"/>
            <a:ext cx="4114800" cy="1815882"/>
          </a:xfrm>
          <a:prstGeom prst="rect">
            <a:avLst/>
          </a:prstGeom>
          <a:solidFill>
            <a:srgbClr val="FFC000"/>
          </a:solidFill>
        </p:spPr>
        <p:txBody>
          <a:bodyPr wrap="square" rtlCol="0">
            <a:spAutoFit/>
          </a:bodyPr>
          <a:lstStyle/>
          <a:p>
            <a:r>
              <a:rPr lang="en-US" sz="2800"/>
              <a:t>Hệ cơ quan gồm các cơ quan cùng phối hợp hoạt động thực hiện một chức năng nhất định của cơ thể</a:t>
            </a:r>
          </a:p>
        </p:txBody>
      </p:sp>
      <p:sp>
        <p:nvSpPr>
          <p:cNvPr id="7" name="TextBox 6"/>
          <p:cNvSpPr txBox="1"/>
          <p:nvPr/>
        </p:nvSpPr>
        <p:spPr>
          <a:xfrm>
            <a:off x="457200" y="4303242"/>
            <a:ext cx="4114800" cy="2492990"/>
          </a:xfrm>
          <a:prstGeom prst="rect">
            <a:avLst/>
          </a:prstGeom>
          <a:solidFill>
            <a:srgbClr val="92D050"/>
          </a:solidFill>
        </p:spPr>
        <p:txBody>
          <a:bodyPr wrap="square" rtlCol="0">
            <a:spAutoFit/>
          </a:bodyPr>
          <a:lstStyle/>
          <a:p>
            <a:r>
              <a:rPr lang="en-US" sz="2600"/>
              <a:t>Hệ vận động</a:t>
            </a:r>
          </a:p>
          <a:p>
            <a:r>
              <a:rPr lang="en-US" sz="2600"/>
              <a:t>Hệ tiêu hóa</a:t>
            </a:r>
          </a:p>
          <a:p>
            <a:r>
              <a:rPr lang="en-US" sz="2600"/>
              <a:t>Hệ tuần hoàn</a:t>
            </a:r>
          </a:p>
          <a:p>
            <a:r>
              <a:rPr lang="en-US" sz="2600"/>
              <a:t>Hệ hô hấp</a:t>
            </a:r>
          </a:p>
          <a:p>
            <a:r>
              <a:rPr lang="en-US" sz="2600"/>
              <a:t>Hệ bài tiết</a:t>
            </a:r>
          </a:p>
          <a:p>
            <a:r>
              <a:rPr lang="en-US" sz="2600"/>
              <a:t>Hệ thần kinh và hệ nội tiết</a:t>
            </a:r>
          </a:p>
        </p:txBody>
      </p:sp>
    </p:spTree>
    <p:extLst>
      <p:ext uri="{BB962C8B-B14F-4D97-AF65-F5344CB8AC3E}">
        <p14:creationId xmlns:p14="http://schemas.microsoft.com/office/powerpoint/2010/main" val="37548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sz="3200"/>
              <a:t>2.Các hệ cơ quan</a:t>
            </a:r>
          </a:p>
        </p:txBody>
      </p:sp>
      <p:sp>
        <p:nvSpPr>
          <p:cNvPr id="4" name="Rectangle 3"/>
          <p:cNvSpPr/>
          <p:nvPr/>
        </p:nvSpPr>
        <p:spPr>
          <a:xfrm>
            <a:off x="263236" y="457199"/>
            <a:ext cx="8686800" cy="2246769"/>
          </a:xfrm>
          <a:prstGeom prst="rect">
            <a:avLst/>
          </a:prstGeom>
        </p:spPr>
        <p:txBody>
          <a:bodyPr wrap="square">
            <a:spAutoFit/>
          </a:bodyPr>
          <a:lstStyle/>
          <a:p>
            <a:r>
              <a:rPr lang="en-US" sz="2800">
                <a:solidFill>
                  <a:srgbClr val="FF0000"/>
                </a:solidFill>
              </a:rPr>
              <a:t>? Các nhóm thảo luận 5 phút hoàn thành câu hỏi lệnh SGK:</a:t>
            </a:r>
          </a:p>
          <a:p>
            <a:r>
              <a:rPr lang="en-US" sz="2800">
                <a:solidFill>
                  <a:srgbClr val="FF0000"/>
                </a:solidFill>
              </a:rPr>
              <a:t>+ Nhóm 1,3 hoàn thành các cơ quan thuộc hệ vận động, tiêu hóa, tuần hoàn?</a:t>
            </a:r>
          </a:p>
          <a:p>
            <a:r>
              <a:rPr lang="en-US" sz="2800">
                <a:solidFill>
                  <a:srgbClr val="FF0000"/>
                </a:solidFill>
              </a:rPr>
              <a:t>+ Nhóm 2,4 hoàn thành các cơ quan thuộc hệ hô hấp, bài tiết, thần kinh?</a:t>
            </a:r>
          </a:p>
        </p:txBody>
      </p:sp>
      <p:graphicFrame>
        <p:nvGraphicFramePr>
          <p:cNvPr id="5" name="Table 4"/>
          <p:cNvGraphicFramePr>
            <a:graphicFrameLocks noGrp="1"/>
          </p:cNvGraphicFramePr>
          <p:nvPr>
            <p:extLst>
              <p:ext uri="{D42A27DB-BD31-4B8C-83A1-F6EECF244321}">
                <p14:modId xmlns:p14="http://schemas.microsoft.com/office/powerpoint/2010/main" val="135205972"/>
              </p:ext>
            </p:extLst>
          </p:nvPr>
        </p:nvGraphicFramePr>
        <p:xfrm>
          <a:off x="76200" y="2590800"/>
          <a:ext cx="8873836" cy="4124482"/>
        </p:xfrm>
        <a:graphic>
          <a:graphicData uri="http://schemas.openxmlformats.org/drawingml/2006/table">
            <a:tbl>
              <a:tblPr firstRow="1" firstCol="1" lastRow="1" lastCol="1" bandRow="1" bandCol="1">
                <a:tableStyleId>{5C22544A-7EE6-4342-B048-85BDC9FD1C3A}</a:tableStyleId>
              </a:tblPr>
              <a:tblGrid>
                <a:gridCol w="1788121">
                  <a:extLst>
                    <a:ext uri="{9D8B030D-6E8A-4147-A177-3AD203B41FA5}">
                      <a16:colId xmlns:a16="http://schemas.microsoft.com/office/drawing/2014/main" val="20000"/>
                    </a:ext>
                  </a:extLst>
                </a:gridCol>
                <a:gridCol w="2583149">
                  <a:extLst>
                    <a:ext uri="{9D8B030D-6E8A-4147-A177-3AD203B41FA5}">
                      <a16:colId xmlns:a16="http://schemas.microsoft.com/office/drawing/2014/main" val="20001"/>
                    </a:ext>
                  </a:extLst>
                </a:gridCol>
                <a:gridCol w="4502566">
                  <a:extLst>
                    <a:ext uri="{9D8B030D-6E8A-4147-A177-3AD203B41FA5}">
                      <a16:colId xmlns:a16="http://schemas.microsoft.com/office/drawing/2014/main" val="20002"/>
                    </a:ext>
                  </a:extLst>
                </a:gridCol>
              </a:tblGrid>
              <a:tr h="461953">
                <a:tc>
                  <a:txBody>
                    <a:bodyPr/>
                    <a:lstStyle/>
                    <a:p>
                      <a:pPr algn="ctr">
                        <a:lnSpc>
                          <a:spcPct val="115000"/>
                        </a:lnSpc>
                        <a:spcAft>
                          <a:spcPts val="0"/>
                        </a:spcAft>
                      </a:pPr>
                      <a:r>
                        <a:rPr lang="en-US" sz="2000">
                          <a:solidFill>
                            <a:schemeClr val="tx1"/>
                          </a:solidFill>
                          <a:effectLst/>
                        </a:rPr>
                        <a:t>Hệ cơ quan</a:t>
                      </a: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solidFill>
                            <a:schemeClr val="tx1"/>
                          </a:solidFill>
                          <a:effectLst/>
                        </a:rPr>
                        <a:t>Các cơ quan trong từng hệ cơ quan</a:t>
                      </a: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solidFill>
                            <a:schemeClr val="tx1"/>
                          </a:solidFill>
                          <a:effectLst/>
                        </a:rPr>
                        <a:t>Chức năng của hệ cơ quan</a:t>
                      </a: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0676">
                <a:tc>
                  <a:txBody>
                    <a:bodyPr/>
                    <a:lstStyle/>
                    <a:p>
                      <a:pPr algn="just">
                        <a:lnSpc>
                          <a:spcPct val="115000"/>
                        </a:lnSpc>
                        <a:spcAft>
                          <a:spcPts val="0"/>
                        </a:spcAft>
                      </a:pPr>
                      <a:r>
                        <a:rPr lang="en-US" sz="2000" b="0">
                          <a:solidFill>
                            <a:schemeClr val="tx1"/>
                          </a:solidFill>
                          <a:effectLst/>
                        </a:rPr>
                        <a:t>Hệ vận động</a:t>
                      </a:r>
                      <a:endParaRPr lang="en-US" sz="20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1953">
                <a:tc>
                  <a:txBody>
                    <a:bodyPr/>
                    <a:lstStyle/>
                    <a:p>
                      <a:pPr algn="just">
                        <a:lnSpc>
                          <a:spcPct val="115000"/>
                        </a:lnSpc>
                        <a:spcAft>
                          <a:spcPts val="0"/>
                        </a:spcAft>
                      </a:pPr>
                      <a:r>
                        <a:rPr lang="en-US" sz="2000" b="0">
                          <a:solidFill>
                            <a:schemeClr val="tx1"/>
                          </a:solidFill>
                          <a:effectLst/>
                        </a:rPr>
                        <a:t>Hệ tiêu hóa</a:t>
                      </a:r>
                      <a:endParaRPr lang="en-US" sz="20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48456">
                <a:tc>
                  <a:txBody>
                    <a:bodyPr/>
                    <a:lstStyle/>
                    <a:p>
                      <a:pPr algn="just">
                        <a:lnSpc>
                          <a:spcPct val="115000"/>
                        </a:lnSpc>
                        <a:spcAft>
                          <a:spcPts val="0"/>
                        </a:spcAft>
                      </a:pPr>
                      <a:r>
                        <a:rPr lang="en-US" sz="2000" b="0">
                          <a:solidFill>
                            <a:schemeClr val="tx1"/>
                          </a:solidFill>
                          <a:effectLst/>
                        </a:rPr>
                        <a:t>Hệ tuần hoàn</a:t>
                      </a:r>
                      <a:endParaRPr lang="en-US" sz="20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1953">
                <a:tc>
                  <a:txBody>
                    <a:bodyPr/>
                    <a:lstStyle/>
                    <a:p>
                      <a:pPr algn="just">
                        <a:lnSpc>
                          <a:spcPct val="115000"/>
                        </a:lnSpc>
                        <a:spcAft>
                          <a:spcPts val="0"/>
                        </a:spcAft>
                      </a:pPr>
                      <a:r>
                        <a:rPr lang="en-US" sz="2000" b="0">
                          <a:solidFill>
                            <a:schemeClr val="tx1"/>
                          </a:solidFill>
                          <a:effectLst/>
                        </a:rPr>
                        <a:t>Hệ hô hấp</a:t>
                      </a:r>
                      <a:endParaRPr lang="en-US" sz="20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1953">
                <a:tc>
                  <a:txBody>
                    <a:bodyPr/>
                    <a:lstStyle/>
                    <a:p>
                      <a:pPr algn="just">
                        <a:lnSpc>
                          <a:spcPct val="115000"/>
                        </a:lnSpc>
                        <a:spcAft>
                          <a:spcPts val="0"/>
                        </a:spcAft>
                      </a:pPr>
                      <a:r>
                        <a:rPr lang="en-US" sz="2000" b="0">
                          <a:solidFill>
                            <a:schemeClr val="tx1"/>
                          </a:solidFill>
                          <a:effectLst/>
                        </a:rPr>
                        <a:t>Hệ bài tiết</a:t>
                      </a:r>
                      <a:endParaRPr lang="en-US" sz="20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83057">
                <a:tc>
                  <a:txBody>
                    <a:bodyPr/>
                    <a:lstStyle/>
                    <a:p>
                      <a:pPr algn="just">
                        <a:lnSpc>
                          <a:spcPct val="115000"/>
                        </a:lnSpc>
                        <a:spcAft>
                          <a:spcPts val="0"/>
                        </a:spcAft>
                      </a:pPr>
                      <a:r>
                        <a:rPr lang="en-US" sz="2000" b="0">
                          <a:solidFill>
                            <a:schemeClr val="tx1"/>
                          </a:solidFill>
                          <a:effectLst/>
                        </a:rPr>
                        <a:t>Hệ thần kinh và hệ nội tiết</a:t>
                      </a:r>
                      <a:endParaRPr lang="en-US" sz="2000" b="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0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8258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1194</Words>
  <Application>Microsoft Office PowerPoint</Application>
  <PresentationFormat>On-screen Show (4:3)</PresentationFormat>
  <Paragraphs>86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Vì sao khi đau ở một bộ phận nào đó trong cơ thể thì một số phần khác hoặc cả cơ thể cũng bị ảnh hưởng theo?</vt:lpstr>
      <vt:lpstr>CHƯƠNG I: KHÁI QUÁT VỀ CƠ THỂ NGƯỜI</vt:lpstr>
      <vt:lpstr>I.Cấu tạo 1.Các phần cơ thể</vt:lpstr>
      <vt:lpstr>I.Cấu tạo 1.Các phần cơ thể</vt:lpstr>
      <vt:lpstr>I.Cấu tạo 1.Các phần cơ thể</vt:lpstr>
      <vt:lpstr>I.Cấu tạo 1.Các phần cơ thể</vt:lpstr>
      <vt:lpstr>I.Cấu tạo 1.Các phần cơ thể</vt:lpstr>
      <vt:lpstr>2.Các hệ cơ quan</vt:lpstr>
      <vt:lpstr>2.Các hệ cơ quan</vt:lpstr>
      <vt:lpstr>2.Các hệ cơ quan</vt:lpstr>
      <vt:lpstr>?Ngoài các cơ quan trên, trong cơ thể còn có hệ cơ quan nào ?</vt:lpstr>
      <vt:lpstr>?Khi bị bệnh ta có nên tin tưởng vào sự cúng vái hoặc chữa ở thầy lang để khỏi bệnh không? Tại sao?</vt:lpstr>
      <vt:lpstr>II. Sự phối hợp hoạt động của các cơ quan</vt:lpstr>
      <vt:lpstr>II. Sự phối hợp hoạt động của các cơ quan</vt:lpstr>
      <vt:lpstr>Luyện tập</vt:lpstr>
      <vt:lpstr>Luyện tập</vt:lpstr>
      <vt:lpstr>Vận dụng</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15</cp:revision>
  <dcterms:created xsi:type="dcterms:W3CDTF">2022-09-07T09:17:16Z</dcterms:created>
  <dcterms:modified xsi:type="dcterms:W3CDTF">2023-09-11T02:43:37Z</dcterms:modified>
</cp:coreProperties>
</file>